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7" r:id="rId3"/>
    <p:sldId id="269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59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C6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4667" autoAdjust="0"/>
  </p:normalViewPr>
  <p:slideViewPr>
    <p:cSldViewPr snapToGrid="0">
      <p:cViewPr varScale="1">
        <p:scale>
          <a:sx n="104" d="100"/>
          <a:sy n="104" d="100"/>
        </p:scale>
        <p:origin x="87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6D300305-074B-42A7-8BB9-AB6CE621A9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2FF3AB2-9DF3-40B7-872D-7F9511E388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49727-1053-42A5-B27F-443C451A6805}" type="datetimeFigureOut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8804851-457B-42D3-9DE3-22C4125B3E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EB6F320-38DF-4C38-B928-5C8AC9F3CE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E471F0-6BE6-4385-9D5D-4D393F66F0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1432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g>
</file>

<file path=ppt/media/image3.jpg>
</file>

<file path=ppt/media/image4.jp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46ECC-D1A5-4190-8DA9-7E0F64F9D479}" type="datetimeFigureOut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5D74B7-DAB4-4A42-B17E-3845ACB244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3339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dones</a:t>
            </a:r>
            <a:r>
              <a:rPr lang="zh-TW" altLang="en-US" dirty="0"/>
              <a:t>這一步結束後是否 </a:t>
            </a:r>
            <a:r>
              <a:rPr lang="en-US" altLang="zh-TW" dirty="0"/>
              <a:t>episode </a:t>
            </a:r>
            <a:r>
              <a:rPr lang="zh-TW" altLang="en-US" dirty="0"/>
              <a:t>結束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D74B7-DAB4-4A42-B17E-3845ACB2441F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9590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12E93-9CC0-7E3F-710E-1A83F9252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31A6B0A-16E0-5BF6-FC0E-948549F773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0B36BEF-E665-3237-7359-FDAEAC6362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dones</a:t>
            </a:r>
            <a:r>
              <a:rPr lang="zh-TW" altLang="en-US" dirty="0"/>
              <a:t>這一步結束後是否 </a:t>
            </a:r>
            <a:r>
              <a:rPr lang="en-US" altLang="zh-TW" dirty="0"/>
              <a:t>episode </a:t>
            </a:r>
            <a:r>
              <a:rPr lang="zh-TW" altLang="en-US" dirty="0"/>
              <a:t>結束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B009694-C596-A681-619E-688678127F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D74B7-DAB4-4A42-B17E-3845ACB2441F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900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D9C094E6-B049-76FE-641B-BA43DD137F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967163"/>
            <a:ext cx="9144000" cy="778769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報告人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XXX</a:t>
            </a:r>
            <a:endParaRPr lang="zh-TW" alt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E8996D6-0528-4158-A422-41CE9D17F2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8" name="標題 7">
            <a:extLst>
              <a:ext uri="{FF2B5EF4-FFF2-40B4-BE49-F238E27FC236}">
                <a16:creationId xmlns:a16="http://schemas.microsoft.com/office/drawing/2014/main" id="{8DF9D585-4206-49F2-9019-26BD69D4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8806"/>
            <a:ext cx="10515600" cy="782031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493397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F48F29-A81D-8869-B241-E516A6A97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4A12BBE-7B0C-0B3E-CC89-E06A02D8AF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BEE5D9A-6DCD-CD5E-2A1D-997D371C97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D2D9028-7A08-AC67-A17E-7964C8CAC4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F49E2FDE-8526-460D-9887-E4173C4F279F}" type="datetime1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FE10921-25CB-E188-08B1-F75E967AD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63F8574-F781-AA4E-9DBE-1AF99FC1F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9344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A1738B-46C6-D3F1-4020-473DC6D97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B12ECB6-628B-DC53-0512-6193B9BB1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9A5D85-385F-92CC-7CA5-27015C3EFF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5AEF9580-FA40-4B9E-8386-D831EB3465B3}" type="datetime1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DB467C-1EB3-DDB2-13B4-04D279DED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100C449-E4BE-FCE8-C313-354FB821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8164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42AD7F-8B11-A498-B3CB-8B5C599855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BA29A25-3E9B-31DA-E6EC-EB6327A85B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CEF5E18-A058-C37A-70C8-C4F39C84B7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663748B3-EBB5-4F8A-829F-03AAB62D74D0}" type="datetime1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153D349-8B9C-B643-3511-42C396F78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A80E214-D9E5-A020-D430-73CA31A79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1428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0BAE070-C38B-0E10-4C30-ECF564BB65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C56E31-3793-A158-8E95-9B0ADADA5CB8}"/>
              </a:ext>
            </a:extLst>
          </p:cNvPr>
          <p:cNvSpPr/>
          <p:nvPr userDrawn="1"/>
        </p:nvSpPr>
        <p:spPr>
          <a:xfrm>
            <a:off x="33252" y="274320"/>
            <a:ext cx="955964" cy="10058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80428C5-F9A1-0BAC-EE02-37763B20A087}"/>
              </a:ext>
            </a:extLst>
          </p:cNvPr>
          <p:cNvSpPr txBox="1"/>
          <p:nvPr userDrawn="1"/>
        </p:nvSpPr>
        <p:spPr>
          <a:xfrm>
            <a:off x="4668289" y="3013501"/>
            <a:ext cx="28554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800" dirty="0"/>
              <a:t>感謝聆聽</a:t>
            </a:r>
          </a:p>
        </p:txBody>
      </p:sp>
    </p:spTree>
    <p:extLst>
      <p:ext uri="{BB962C8B-B14F-4D97-AF65-F5344CB8AC3E}">
        <p14:creationId xmlns:p14="http://schemas.microsoft.com/office/powerpoint/2010/main" val="221507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F01BF5-4A00-2123-532F-568A822BCA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  <a:r>
              <a:rPr lang="en-US" altLang="zh-TW" dirty="0"/>
              <a:t>(</a:t>
            </a:r>
            <a:r>
              <a:rPr lang="zh-TW" altLang="en-US" dirty="0"/>
              <a:t>單列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A2038B3-1E81-A26E-82FF-E8ABA776E4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8653A2-F1A7-8CBC-8223-196D181C66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29876BA5-00AF-462B-A903-D115F4805676}" type="datetime1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05A167-DA6B-99A4-0191-4B985CDEB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EAE2AB-6B5D-8690-E186-D81B46D71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8441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F01BF5-4A00-2123-532F-568A822BCA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230919"/>
          </a:xfrm>
        </p:spPr>
        <p:txBody>
          <a:bodyPr/>
          <a:lstStyle/>
          <a:p>
            <a:r>
              <a:rPr lang="zh-TW" altLang="en-US" dirty="0"/>
              <a:t>按一下以編輯母片標題樣式 </a:t>
            </a:r>
            <a:r>
              <a:rPr lang="en-US" altLang="zh-TW" dirty="0"/>
              <a:t>(</a:t>
            </a:r>
            <a:r>
              <a:rPr lang="zh-TW" altLang="en-US" dirty="0"/>
              <a:t>兩列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A2038B3-1E81-A26E-82FF-E8ABA776E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4109"/>
            <a:ext cx="10515600" cy="447285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8653A2-F1A7-8CBC-8223-196D181C66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E233E682-A641-48B0-BA52-9B3EE07DDFC9}" type="datetime1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05A167-DA6B-99A4-0191-4B985CDEB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EAE2AB-6B5D-8690-E186-D81B46D71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1229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30CC55-1BC5-2255-A79B-66FEB77342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188720"/>
            <a:ext cx="10515600" cy="202709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dirty="0"/>
              <a:t>按一下以編輯母片標題樣式</a:t>
            </a:r>
            <a:br>
              <a:rPr lang="en-US" altLang="zh-TW" dirty="0"/>
            </a:br>
            <a:r>
              <a:rPr lang="en-US" altLang="zh-TW" dirty="0"/>
              <a:t>(</a:t>
            </a:r>
            <a:r>
              <a:rPr lang="zh-TW" altLang="en-US" dirty="0"/>
              <a:t>章節名稱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D8A85C7-8BA4-34AD-58B6-1BFDF321B6F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429001"/>
            <a:ext cx="10515600" cy="26606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  <a:r>
              <a:rPr lang="en-US" altLang="zh-TW" dirty="0"/>
              <a:t>(</a:t>
            </a:r>
            <a:r>
              <a:rPr lang="zh-TW" altLang="en-US" dirty="0"/>
              <a:t>章節子標題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38068AF-373D-0E81-F361-4A35A80342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08E13CF4-5206-4F26-9ED2-D415E1EDA996}" type="datetime1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EF9E28F-EC8A-B15C-57E1-E5135249E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8E9B25-BF95-9D1B-BFE2-2E13AA893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395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03E8B9-F981-471E-4616-F8300D010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EE6CCAD-CFDC-D70A-EA0F-1ED6A1A55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50230B1-8190-1866-B26F-1D6DE662B6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4EE9FB1-950D-5CDE-83F3-BCB267AF66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97855673-6F0B-466E-B790-8C08C0899092}" type="datetime1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4C0B2B9-F1FE-6B87-34B4-9AA99B7B5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48F1930-0C31-2243-53F2-C105906E9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5021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44212F-8300-AC7E-2B30-561F282F3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621D10E-F90C-0B22-CB98-9A9E14827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BCF49A7-321F-CF2C-37E5-055754E11C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F9CD4E2-FA67-5ADC-37CF-00663870B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01CDEED-488C-6A1E-0932-C93670CA08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1D11845-3277-04A7-F7E5-05C47E9393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16842F19-B244-4E96-A40E-03BDB08570B9}" type="datetime1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ED645C5-881C-EE9C-A22A-42BCDCA4D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D959F7A-28A3-57D3-6FE0-E62C006F0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813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FE5C9B-8A8F-8439-95D8-F36ACDC2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33723FA-F460-254C-E3E9-DC23125719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1D95BE60-0F14-4894-916E-9EDD44D06C24}" type="datetime1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49C9FC3-7DAA-2B98-93D9-C4274AF69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3D7295A-5927-9E6E-AC75-A9C950940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1633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2B2BE4D-AFDC-40D5-3EEA-D251E1E2E5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C63D27B7-C44C-4095-9ECB-58332D3E82F4}" type="datetime1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CAA7AD7-5702-221C-F8BE-6B0BDC9C2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1059B40-8CFD-84AD-0679-3D782544F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3087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A8229B-44F3-E0D3-9A36-6252E3A69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B8B2F9-BC8C-4977-BAE1-CDB084E8A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C490357-E774-DE36-DF14-F9855CDB88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DDD03BD-F34F-2FC6-653D-20AB8A3B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FEFD95EF-A787-49BA-9BDF-9653EA3228E8}" type="datetime1">
              <a:rPr lang="zh-TW" altLang="en-US" smtClean="0"/>
              <a:t>2026/1/8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7146414-37BF-50E2-A000-828305646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C9E776C-7A8E-F068-FA8F-525573C5E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819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6D28AE5-5E75-FC8C-ACEF-474034B46D78}"/>
              </a:ext>
            </a:extLst>
          </p:cNvPr>
          <p:cNvSpPr/>
          <p:nvPr userDrawn="1"/>
        </p:nvSpPr>
        <p:spPr>
          <a:xfrm>
            <a:off x="0" y="6492875"/>
            <a:ext cx="12192000" cy="365125"/>
          </a:xfrm>
          <a:prstGeom prst="rect">
            <a:avLst/>
          </a:prstGeom>
          <a:solidFill>
            <a:srgbClr val="77C6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B68738E-4753-FCD8-226D-D0A5015A0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2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C39892B-EFD3-F0F5-344E-F244DA917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38596"/>
            <a:ext cx="10515600" cy="4938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4F481A33-E789-1A5A-0EEB-639743C8B07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0" y="552324"/>
            <a:ext cx="755046" cy="427035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45DBD222-C62F-0888-70DF-F04E5578A59D}"/>
              </a:ext>
            </a:extLst>
          </p:cNvPr>
          <p:cNvSpPr txBox="1"/>
          <p:nvPr userDrawn="1"/>
        </p:nvSpPr>
        <p:spPr>
          <a:xfrm>
            <a:off x="10749935" y="6480355"/>
            <a:ext cx="1469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2025/01/07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540EBC5-A1C0-0A54-C99C-B033C8B1049F}"/>
              </a:ext>
            </a:extLst>
          </p:cNvPr>
          <p:cNvSpPr/>
          <p:nvPr userDrawn="1"/>
        </p:nvSpPr>
        <p:spPr>
          <a:xfrm>
            <a:off x="60460" y="6476006"/>
            <a:ext cx="266611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18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Advanced IC Design Lab</a:t>
            </a:r>
            <a:endParaRPr lang="zh-TW" altLang="en-US" sz="18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A7C2058-9F0D-C4CD-AC3D-14567556B2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fld id="{6BAE6746-4B9B-4F4C-A03B-C24956263DD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14168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387661-FB54-D5AF-9CAF-78228123C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algn="ctr"/>
            <a:r>
              <a:rPr lang="en-US" altLang="zh-TW" dirty="0"/>
              <a:t>1008</a:t>
            </a:r>
            <a:br>
              <a:rPr lang="en-US" altLang="zh-TW" dirty="0"/>
            </a:br>
            <a:r>
              <a:rPr lang="zh-TW" altLang="en-US" dirty="0"/>
              <a:t>指定題乒乓球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986B1AF-837B-2475-E259-632E14B28E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報告人</a:t>
            </a:r>
            <a:r>
              <a:rPr lang="en-US" altLang="zh-TW" dirty="0"/>
              <a:t>:</a:t>
            </a:r>
            <a:r>
              <a:rPr lang="zh-TW" altLang="en-US" dirty="0"/>
              <a:t>劉正偉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2DF3760-9748-8796-89EE-E56EEF55E0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4724400" y="6492875"/>
            <a:ext cx="2743200" cy="365125"/>
          </a:xfrm>
        </p:spPr>
        <p:txBody>
          <a:bodyPr/>
          <a:lstStyle/>
          <a:p>
            <a:fld id="{6BAE6746-4B9B-4F4C-A03B-C24956263DDC}" type="slidenum">
              <a:rPr lang="zh-TW" altLang="en-US" smtClean="0"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27893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686B52-688A-5783-78A6-F5B7EBFED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B5C229-1971-D6B4-3355-DD7322C49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2962398-D539-76F4-30BF-AE3B00913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10</a:t>
            </a:fld>
            <a:endParaRPr lang="zh-TW" altLang="en-US"/>
          </a:p>
        </p:txBody>
      </p:sp>
      <p:pic>
        <p:nvPicPr>
          <p:cNvPr id="6" name="視訊 5">
            <a:hlinkClick r:id="" action="ppaction://media"/>
            <a:extLst>
              <a:ext uri="{FF2B5EF4-FFF2-40B4-BE49-F238E27FC236}">
                <a16:creationId xmlns:a16="http://schemas.microsoft.com/office/drawing/2014/main" id="{1096665A-EDA5-EEDD-4CB3-130867DAB6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13165" y="1404217"/>
            <a:ext cx="8484882" cy="477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9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A05AD0-3A68-2B32-88C0-F0475A3B69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pPr/>
              <a:t>11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88113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97197F-D6BB-44E1-8B57-5F69D119B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028587-BEB4-44F4-900B-B38A83896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系統規格</a:t>
            </a:r>
            <a:endParaRPr lang="en-US" altLang="zh-TW" dirty="0"/>
          </a:p>
          <a:p>
            <a:r>
              <a:rPr lang="zh-TW" altLang="en-US" dirty="0"/>
              <a:t>系統拆解</a:t>
            </a:r>
            <a:r>
              <a:rPr lang="en-US" altLang="zh-TW" dirty="0"/>
              <a:t>(Breakdown)</a:t>
            </a:r>
          </a:p>
          <a:p>
            <a:r>
              <a:rPr lang="en-US" altLang="zh-TW" dirty="0"/>
              <a:t>API(</a:t>
            </a:r>
            <a:r>
              <a:rPr lang="zh-TW" altLang="en-US" dirty="0"/>
              <a:t>主要函式與使用說明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流程圖說明</a:t>
            </a:r>
            <a:endParaRPr lang="en-US" altLang="zh-TW" dirty="0"/>
          </a:p>
          <a:p>
            <a:r>
              <a:rPr lang="zh-TW" altLang="en-US" dirty="0"/>
              <a:t>驗收</a:t>
            </a:r>
            <a:endParaRPr lang="en-US" altLang="zh-TW" dirty="0"/>
          </a:p>
          <a:p>
            <a:r>
              <a:rPr lang="en-US" altLang="zh-TW" dirty="0"/>
              <a:t>demo</a:t>
            </a:r>
          </a:p>
          <a:p>
            <a:pPr marL="457200" lvl="1" indent="0">
              <a:buNone/>
            </a:pP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pPr lvl="1"/>
            <a:endParaRPr lang="en-US" altLang="zh-TW" dirty="0"/>
          </a:p>
          <a:p>
            <a:pPr lvl="2"/>
            <a:endParaRPr lang="en-US" altLang="zh-TW" dirty="0">
              <a:solidFill>
                <a:srgbClr val="FF0000"/>
              </a:solidFill>
            </a:endParaRPr>
          </a:p>
          <a:p>
            <a:pPr lvl="2"/>
            <a:endParaRPr lang="en-US" altLang="zh-TW" dirty="0">
              <a:solidFill>
                <a:srgbClr val="FF0000"/>
              </a:solidFill>
            </a:endParaRPr>
          </a:p>
          <a:p>
            <a:pPr lvl="1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CC26C48-9995-473F-99FB-F6B2DFBA9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9487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9D9978-D15C-4B17-D7EF-860E8F129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系統規格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DAB8A80-5F3F-72FE-A53F-157973B49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作業系統</a:t>
            </a:r>
            <a:r>
              <a:rPr lang="en-US" altLang="zh-TW" dirty="0"/>
              <a:t>:Windows11</a:t>
            </a:r>
          </a:p>
          <a:p>
            <a:r>
              <a:rPr lang="en-US" altLang="zh-TW" dirty="0"/>
              <a:t>Python</a:t>
            </a:r>
            <a:r>
              <a:rPr lang="zh-TW" altLang="en-US" dirty="0"/>
              <a:t>版本</a:t>
            </a:r>
            <a:r>
              <a:rPr lang="en-US" altLang="zh-TW" dirty="0"/>
              <a:t>:3.9</a:t>
            </a:r>
            <a:r>
              <a:rPr lang="zh-TW" altLang="en-US" dirty="0"/>
              <a:t>以上</a:t>
            </a:r>
            <a:endParaRPr lang="en-US" altLang="zh-TW" dirty="0"/>
          </a:p>
          <a:p>
            <a:r>
              <a:rPr lang="zh-TW" altLang="en-US" dirty="0"/>
              <a:t>使用套件</a:t>
            </a:r>
            <a:endParaRPr lang="en-US" altLang="zh-TW" dirty="0"/>
          </a:p>
          <a:p>
            <a:pPr lvl="1"/>
            <a:r>
              <a:rPr lang="en-US" altLang="zh-TW" dirty="0"/>
              <a:t>NumPy</a:t>
            </a:r>
            <a:r>
              <a:rPr lang="zh-TW" altLang="en-US" dirty="0"/>
              <a:t>（數值運算、狀態表示）</a:t>
            </a:r>
            <a:endParaRPr lang="en-US" altLang="zh-TW" dirty="0"/>
          </a:p>
          <a:p>
            <a:pPr lvl="1"/>
            <a:r>
              <a:rPr lang="en-US" altLang="zh-TW" dirty="0" err="1"/>
              <a:t>Pytorch</a:t>
            </a:r>
            <a:endParaRPr lang="en-US" altLang="zh-TW" dirty="0"/>
          </a:p>
          <a:p>
            <a:pPr lvl="1"/>
            <a:r>
              <a:rPr lang="en-US" altLang="zh-TW" dirty="0" err="1"/>
              <a:t>MLGame</a:t>
            </a:r>
            <a:r>
              <a:rPr lang="en-US" altLang="zh-TW" dirty="0"/>
              <a:t> + </a:t>
            </a:r>
            <a:r>
              <a:rPr lang="en-US" altLang="zh-TW" dirty="0" err="1"/>
              <a:t>pygame</a:t>
            </a:r>
            <a:r>
              <a:rPr lang="zh-TW" altLang="en-US" dirty="0"/>
              <a:t>（實際對打 </a:t>
            </a:r>
            <a:r>
              <a:rPr lang="en-US" altLang="zh-TW" dirty="0"/>
              <a:t>/ </a:t>
            </a:r>
            <a:r>
              <a:rPr lang="zh-TW" altLang="en-US" dirty="0"/>
              <a:t>視覺化）</a:t>
            </a:r>
            <a:endParaRPr lang="en-US" altLang="zh-TW" dirty="0"/>
          </a:p>
          <a:p>
            <a:pPr lvl="1"/>
            <a:r>
              <a:rPr lang="en-US" altLang="zh-TW" dirty="0"/>
              <a:t>Matplotlib</a:t>
            </a:r>
            <a:r>
              <a:rPr lang="zh-TW" altLang="en-US" dirty="0"/>
              <a:t>（訓練結果分析）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9062D73-091A-2948-6452-C0721B6B6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8246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26F42D-0283-CEBE-C54A-89DC66305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系統拆解</a:t>
            </a:r>
            <a:r>
              <a:rPr lang="en-US" altLang="zh-TW"/>
              <a:t>(Breakdown)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CCEBA96-B31B-EDC2-D10F-AA47B3677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5540831E-7496-AA21-F379-409CB7AB2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616" y="1231780"/>
            <a:ext cx="6817348" cy="5176471"/>
          </a:xfrm>
        </p:spPr>
      </p:pic>
    </p:spTree>
    <p:extLst>
      <p:ext uri="{BB962C8B-B14F-4D97-AF65-F5344CB8AC3E}">
        <p14:creationId xmlns:p14="http://schemas.microsoft.com/office/powerpoint/2010/main" val="546377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EDA1D8-84EA-FF01-6D8D-9AB26C062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 from train.py</a:t>
            </a:r>
            <a:endParaRPr lang="zh-TW" altLang="en-US" dirty="0"/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4EC61BFC-8876-8E3A-342F-300F99C742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3759609"/>
              </p:ext>
            </p:extLst>
          </p:nvPr>
        </p:nvGraphicFramePr>
        <p:xfrm>
          <a:off x="323273" y="1238249"/>
          <a:ext cx="10935856" cy="45482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1127">
                  <a:extLst>
                    <a:ext uri="{9D8B030D-6E8A-4147-A177-3AD203B41FA5}">
                      <a16:colId xmlns:a16="http://schemas.microsoft.com/office/drawing/2014/main" val="1994420041"/>
                    </a:ext>
                  </a:extLst>
                </a:gridCol>
                <a:gridCol w="2336801">
                  <a:extLst>
                    <a:ext uri="{9D8B030D-6E8A-4147-A177-3AD203B41FA5}">
                      <a16:colId xmlns:a16="http://schemas.microsoft.com/office/drawing/2014/main" val="2340504305"/>
                    </a:ext>
                  </a:extLst>
                </a:gridCol>
                <a:gridCol w="2733964">
                  <a:extLst>
                    <a:ext uri="{9D8B030D-6E8A-4147-A177-3AD203B41FA5}">
                      <a16:colId xmlns:a16="http://schemas.microsoft.com/office/drawing/2014/main" val="733070460"/>
                    </a:ext>
                  </a:extLst>
                </a:gridCol>
                <a:gridCol w="2733964">
                  <a:extLst>
                    <a:ext uri="{9D8B030D-6E8A-4147-A177-3AD203B41FA5}">
                      <a16:colId xmlns:a16="http://schemas.microsoft.com/office/drawing/2014/main" val="1754503606"/>
                    </a:ext>
                  </a:extLst>
                </a:gridCol>
              </a:tblGrid>
              <a:tr h="433469">
                <a:tc>
                  <a:txBody>
                    <a:bodyPr/>
                    <a:lstStyle/>
                    <a:p>
                      <a:r>
                        <a:rPr lang="en-US" altLang="zh-TW" dirty="0"/>
                        <a:t>function</a:t>
                      </a:r>
                      <a:r>
                        <a:rPr lang="zh-TW" altLang="en-US" dirty="0"/>
                        <a:t>名稱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input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Output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使用方法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143439"/>
                  </a:ext>
                </a:extLst>
              </a:tr>
              <a:tr h="6060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ActorCritic</a:t>
                      </a:r>
                      <a:r>
                        <a:rPr lang="en-US" altLang="zh-TW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 )</a:t>
                      </a:r>
                    </a:p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ball_x</a:t>
                      </a:r>
                      <a:r>
                        <a:rPr lang="en-US" altLang="zh-TW" dirty="0"/>
                        <a:t>, </a:t>
                      </a:r>
                      <a:r>
                        <a:rPr lang="en-US" altLang="zh-TW" dirty="0" err="1"/>
                        <a:t>ball_y</a:t>
                      </a:r>
                      <a:r>
                        <a:rPr lang="en-US" altLang="zh-TW" dirty="0"/>
                        <a:t>,</a:t>
                      </a:r>
                    </a:p>
                    <a:p>
                      <a:r>
                        <a:rPr lang="en-US" altLang="zh-TW" dirty="0"/>
                        <a:t>  </a:t>
                      </a:r>
                      <a:r>
                        <a:rPr lang="en-US" altLang="zh-TW" dirty="0" err="1"/>
                        <a:t>ball_vx,ball_vy</a:t>
                      </a:r>
                      <a:r>
                        <a:rPr lang="en-US" altLang="zh-TW" dirty="0"/>
                        <a:t>,</a:t>
                      </a:r>
                    </a:p>
                    <a:p>
                      <a:r>
                        <a:rPr lang="en-US" altLang="zh-TW" dirty="0"/>
                        <a:t>  </a:t>
                      </a:r>
                      <a:r>
                        <a:rPr lang="en-US" altLang="zh-TW" dirty="0" err="1"/>
                        <a:t>self_paddle_x</a:t>
                      </a:r>
                      <a:r>
                        <a:rPr lang="en-US" altLang="zh-TW" dirty="0"/>
                        <a:t>,</a:t>
                      </a:r>
                    </a:p>
                    <a:p>
                      <a:r>
                        <a:rPr lang="en-US" altLang="zh-TW" dirty="0"/>
                        <a:t>  </a:t>
                      </a:r>
                      <a:r>
                        <a:rPr lang="en-US" altLang="zh-TW" dirty="0" err="1"/>
                        <a:t>opponent_paddle_x</a:t>
                      </a:r>
                      <a:r>
                        <a:rPr lang="en-US" altLang="zh-TW" dirty="0"/>
                        <a:t>,</a:t>
                      </a:r>
                    </a:p>
                    <a:p>
                      <a:r>
                        <a:rPr lang="en-US" altLang="zh-TW" dirty="0"/>
                        <a:t>  </a:t>
                      </a:r>
                      <a:r>
                        <a:rPr lang="en-US" altLang="zh-TW" dirty="0" err="1"/>
                        <a:t>blocker_x</a:t>
                      </a:r>
                      <a:r>
                        <a:rPr lang="en-US" altLang="zh-TW" dirty="0"/>
                        <a:t>,</a:t>
                      </a:r>
                    </a:p>
                    <a:p>
                      <a:r>
                        <a:rPr lang="en-US" altLang="zh-TW" dirty="0"/>
                        <a:t>  </a:t>
                      </a:r>
                      <a:r>
                        <a:rPr lang="en-US" altLang="zh-TW" dirty="0" err="1"/>
                        <a:t>served_flag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r>
                        <a:rPr lang="en-US" altLang="zh-TW" dirty="0" err="1"/>
                        <a:t>logits:float</a:t>
                      </a:r>
                      <a:endParaRPr lang="en-US" altLang="zh-TW" dirty="0"/>
                    </a:p>
                    <a:p>
                      <a:r>
                        <a:rPr lang="en-US" altLang="zh-TW" dirty="0" err="1"/>
                        <a:t>value:float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以狀態向量作為輸入，透過共享網路提取特徵後，同時輸出動作策略的 </a:t>
                      </a:r>
                      <a:r>
                        <a:rPr lang="en-US" altLang="zh-TW" dirty="0"/>
                        <a:t>logits</a:t>
                      </a:r>
                      <a:r>
                        <a:rPr lang="zh-TW" altLang="en-US" dirty="0"/>
                        <a:t>（</a:t>
                      </a:r>
                      <a:r>
                        <a:rPr lang="en-US" altLang="zh-TW" dirty="0"/>
                        <a:t>Policy</a:t>
                      </a:r>
                      <a:r>
                        <a:rPr lang="zh-TW" altLang="en-US" dirty="0"/>
                        <a:t>）以及狀態價值估計（</a:t>
                      </a:r>
                      <a:r>
                        <a:rPr lang="en-US" altLang="zh-TW" dirty="0"/>
                        <a:t>Value</a:t>
                      </a:r>
                      <a:r>
                        <a:rPr lang="zh-TW" altLang="en-US" dirty="0"/>
                        <a:t>）。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7826146"/>
                  </a:ext>
                </a:extLst>
              </a:tr>
              <a:tr h="4334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compute_gae</a:t>
                      </a:r>
                      <a:r>
                        <a:rPr lang="en-US" altLang="zh-TW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 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rewards, values, </a:t>
                      </a:r>
                      <a:r>
                        <a:rPr lang="en-US" altLang="zh-TW" dirty="0" err="1"/>
                        <a:t>dones</a:t>
                      </a:r>
                      <a:r>
                        <a:rPr lang="en-US" altLang="zh-TW" dirty="0"/>
                        <a:t>,</a:t>
                      </a:r>
                    </a:p>
                    <a:p>
                      <a:r>
                        <a:rPr lang="en-US" altLang="zh-TW" dirty="0" err="1"/>
                        <a:t>last_value</a:t>
                      </a:r>
                      <a:r>
                        <a:rPr lang="en-US" altLang="zh-TW" dirty="0"/>
                        <a:t>, gamma, lam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advantages:np.ndarray</a:t>
                      </a:r>
                      <a:endParaRPr lang="en-US" altLang="zh-TW" dirty="0"/>
                    </a:p>
                    <a:p>
                      <a:r>
                        <a:rPr lang="en-US" altLang="zh-TW" dirty="0" err="1"/>
                        <a:t>returns:np.ndarray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算每一步的 </a:t>
                      </a:r>
                      <a:r>
                        <a:rPr lang="en-US" altLang="zh-TW" dirty="0"/>
                        <a:t>Advantage </a:t>
                      </a:r>
                      <a:r>
                        <a:rPr lang="zh-TW" altLang="en-US" dirty="0"/>
                        <a:t>與 </a:t>
                      </a:r>
                      <a:r>
                        <a:rPr lang="en-US" altLang="zh-TW" dirty="0"/>
                        <a:t>Return</a:t>
                      </a:r>
                      <a:r>
                        <a:rPr lang="zh-TW" altLang="en-US" dirty="0"/>
                        <a:t>，以降低 </a:t>
                      </a:r>
                      <a:r>
                        <a:rPr lang="en-US" altLang="zh-TW" dirty="0"/>
                        <a:t>policy gradient </a:t>
                      </a:r>
                      <a:r>
                        <a:rPr lang="zh-TW" altLang="en-US" dirty="0"/>
                        <a:t>的方差並提升訓練穩定性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785082"/>
                  </a:ext>
                </a:extLst>
              </a:tr>
              <a:tr h="433469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ppo_update</a:t>
                      </a:r>
                      <a:r>
                        <a:rPr lang="en-US" altLang="zh-TW" dirty="0"/>
                        <a:t>( 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model, optimizer, </a:t>
                      </a:r>
                      <a:r>
                        <a:rPr lang="en-US" altLang="zh-TW" dirty="0" err="1"/>
                        <a:t>obs_tensor</a:t>
                      </a:r>
                      <a:r>
                        <a:rPr lang="en-US" altLang="zh-TW" dirty="0"/>
                        <a:t>, </a:t>
                      </a:r>
                      <a:r>
                        <a:rPr lang="en-US" altLang="zh-TW" dirty="0" err="1"/>
                        <a:t>act_tensor</a:t>
                      </a:r>
                      <a:r>
                        <a:rPr lang="en-US" altLang="zh-TW" dirty="0"/>
                        <a:t>,</a:t>
                      </a:r>
                    </a:p>
                    <a:p>
                      <a:r>
                        <a:rPr lang="en-US" altLang="zh-TW" dirty="0" err="1"/>
                        <a:t>ret_tensor</a:t>
                      </a:r>
                      <a:r>
                        <a:rPr lang="en-US" altLang="zh-TW" dirty="0"/>
                        <a:t>, </a:t>
                      </a:r>
                      <a:r>
                        <a:rPr lang="en-US" altLang="zh-TW" dirty="0" err="1"/>
                        <a:t>adv_tensor</a:t>
                      </a:r>
                      <a:r>
                        <a:rPr lang="en-US" altLang="zh-TW" dirty="0"/>
                        <a:t>,</a:t>
                      </a:r>
                    </a:p>
                    <a:p>
                      <a:r>
                        <a:rPr lang="en-US" altLang="zh-TW" dirty="0" err="1"/>
                        <a:t>oldlog_tensor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none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用一批 </a:t>
                      </a:r>
                      <a:r>
                        <a:rPr lang="en-US" altLang="zh-TW" dirty="0"/>
                        <a:t>rollout </a:t>
                      </a:r>
                      <a:r>
                        <a:rPr lang="zh-TW" altLang="en-US" dirty="0"/>
                        <a:t>資料，對 </a:t>
                      </a:r>
                      <a:r>
                        <a:rPr lang="en-US" altLang="zh-TW" dirty="0"/>
                        <a:t>Actor-Critic </a:t>
                      </a:r>
                      <a:r>
                        <a:rPr lang="zh-TW" altLang="en-US" dirty="0"/>
                        <a:t>模型做多輪 </a:t>
                      </a:r>
                      <a:r>
                        <a:rPr lang="en-US" altLang="zh-TW" dirty="0"/>
                        <a:t>PPO </a:t>
                      </a:r>
                      <a:r>
                        <a:rPr lang="zh-TW" altLang="en-US" dirty="0"/>
                        <a:t>更新（</a:t>
                      </a:r>
                      <a:r>
                        <a:rPr lang="en-US" altLang="zh-TW" dirty="0"/>
                        <a:t>policy + value</a:t>
                      </a:r>
                      <a:r>
                        <a:rPr lang="zh-TW" altLang="en-US" dirty="0"/>
                        <a:t>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807280"/>
                  </a:ext>
                </a:extLst>
              </a:tr>
            </a:tbl>
          </a:graphicData>
        </a:graphic>
      </p:graphicFrame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3416A4F-7598-7444-5328-BD99DBAAC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8781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7B7E2-870A-DBFE-00C4-9857DF2E8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0AD0F7-794D-5087-2C0F-0473393FF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 from ml_play_pytorch_XP.py</a:t>
            </a:r>
            <a:endParaRPr lang="zh-TW" altLang="en-US" dirty="0"/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F5042770-0981-FEF3-7C5C-916D550730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7853330"/>
              </p:ext>
            </p:extLst>
          </p:nvPr>
        </p:nvGraphicFramePr>
        <p:xfrm>
          <a:off x="323273" y="1238249"/>
          <a:ext cx="10935856" cy="37692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1127">
                  <a:extLst>
                    <a:ext uri="{9D8B030D-6E8A-4147-A177-3AD203B41FA5}">
                      <a16:colId xmlns:a16="http://schemas.microsoft.com/office/drawing/2014/main" val="1994420041"/>
                    </a:ext>
                  </a:extLst>
                </a:gridCol>
                <a:gridCol w="2336801">
                  <a:extLst>
                    <a:ext uri="{9D8B030D-6E8A-4147-A177-3AD203B41FA5}">
                      <a16:colId xmlns:a16="http://schemas.microsoft.com/office/drawing/2014/main" val="2340504305"/>
                    </a:ext>
                  </a:extLst>
                </a:gridCol>
                <a:gridCol w="2733964">
                  <a:extLst>
                    <a:ext uri="{9D8B030D-6E8A-4147-A177-3AD203B41FA5}">
                      <a16:colId xmlns:a16="http://schemas.microsoft.com/office/drawing/2014/main" val="733070460"/>
                    </a:ext>
                  </a:extLst>
                </a:gridCol>
                <a:gridCol w="2733964">
                  <a:extLst>
                    <a:ext uri="{9D8B030D-6E8A-4147-A177-3AD203B41FA5}">
                      <a16:colId xmlns:a16="http://schemas.microsoft.com/office/drawing/2014/main" val="1754503606"/>
                    </a:ext>
                  </a:extLst>
                </a:gridCol>
              </a:tblGrid>
              <a:tr h="433469">
                <a:tc>
                  <a:txBody>
                    <a:bodyPr/>
                    <a:lstStyle/>
                    <a:p>
                      <a:r>
                        <a:rPr lang="en-US" altLang="zh-TW" dirty="0"/>
                        <a:t>function</a:t>
                      </a:r>
                      <a:r>
                        <a:rPr lang="zh-TW" altLang="en-US" dirty="0"/>
                        <a:t>名稱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input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Output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使用方法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143439"/>
                  </a:ext>
                </a:extLst>
              </a:tr>
              <a:tr h="6060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update(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scene_info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dict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action:str</a:t>
                      </a:r>
                      <a:endParaRPr lang="en-US" altLang="zh-TW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MLGame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會自動每幀呼叫 </a:t>
                      </a:r>
                      <a:endParaRPr lang="en-US" altLang="zh-TW" dirty="0"/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TW" altLang="en-US" dirty="0"/>
                        <a:t>讀 </a:t>
                      </a:r>
                      <a:r>
                        <a:rPr lang="en-US" altLang="zh-TW" dirty="0" err="1"/>
                        <a:t>scene_info</a:t>
                      </a:r>
                      <a:endParaRPr lang="en-US" altLang="zh-TW" dirty="0"/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TW" altLang="en-US" dirty="0"/>
                        <a:t>決策</a:t>
                      </a:r>
                      <a:endParaRPr lang="en-US" altLang="zh-TW" dirty="0"/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TW" altLang="en-US" dirty="0"/>
                        <a:t>回傳指令字串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7826146"/>
                  </a:ext>
                </a:extLst>
              </a:tr>
              <a:tr h="4334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_</a:t>
                      </a:r>
                      <a:r>
                        <a:rPr lang="en-US" altLang="zh-TW" dirty="0" err="1"/>
                        <a:t>is_served</a:t>
                      </a:r>
                      <a:r>
                        <a:rPr lang="en-US" altLang="zh-TW" dirty="0"/>
                        <a:t>()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scene_info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dict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True or </a:t>
                      </a:r>
                      <a:r>
                        <a:rPr lang="en-US" altLang="zh-TW" dirty="0" err="1"/>
                        <a:t>False:bool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兼容不同版本 </a:t>
                      </a:r>
                      <a:r>
                        <a:rPr lang="en-US" altLang="zh-TW" dirty="0" err="1"/>
                        <a:t>scene_info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格式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785082"/>
                  </a:ext>
                </a:extLst>
              </a:tr>
              <a:tr h="433469">
                <a:tc>
                  <a:txBody>
                    <a:bodyPr/>
                    <a:lstStyle/>
                    <a:p>
                      <a:r>
                        <a:rPr lang="en-US" altLang="zh-TW" dirty="0"/>
                        <a:t>_</a:t>
                      </a:r>
                      <a:r>
                        <a:rPr lang="en-US" altLang="zh-TW" dirty="0" err="1"/>
                        <a:t>make_obs</a:t>
                      </a:r>
                      <a:r>
                        <a:rPr lang="en-US" altLang="zh-TW" dirty="0"/>
                        <a:t>()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scene_info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dict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obs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np.ndarray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內容為 </a:t>
                      </a:r>
                      <a:r>
                        <a:rPr lang="en-US" altLang="zh-TW" dirty="0"/>
                        <a:t>normalize </a:t>
                      </a:r>
                      <a:r>
                        <a:rPr lang="zh-TW" altLang="en-US" dirty="0"/>
                        <a:t>後的 </a:t>
                      </a:r>
                      <a:r>
                        <a:rPr lang="en-US" altLang="zh-TW" dirty="0"/>
                        <a:t>8 </a:t>
                      </a:r>
                      <a:r>
                        <a:rPr lang="zh-TW" altLang="en-US" dirty="0"/>
                        <a:t>維狀態向量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807280"/>
                  </a:ext>
                </a:extLst>
              </a:tr>
              <a:tr h="433469">
                <a:tc>
                  <a:txBody>
                    <a:bodyPr/>
                    <a:lstStyle/>
                    <a:p>
                      <a:r>
                        <a:rPr lang="en-US" altLang="zh-TW" dirty="0"/>
                        <a:t>_</a:t>
                      </a:r>
                      <a:r>
                        <a:rPr lang="en-US" altLang="zh-TW" dirty="0" err="1"/>
                        <a:t>select_action</a:t>
                      </a:r>
                      <a:r>
                        <a:rPr lang="en-US" altLang="zh-TW" dirty="0"/>
                        <a:t>()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obs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act: int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推論動作選擇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7152783"/>
                  </a:ext>
                </a:extLst>
              </a:tr>
              <a:tr h="433469">
                <a:tc>
                  <a:txBody>
                    <a:bodyPr/>
                    <a:lstStyle/>
                    <a:p>
                      <a:r>
                        <a:rPr lang="en-US" altLang="zh-TW" dirty="0"/>
                        <a:t>forward()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logits: </a:t>
                      </a:r>
                      <a:r>
                        <a:rPr lang="en-US" altLang="zh-TW" dirty="0" err="1"/>
                        <a:t>torch.Tensor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用 </a:t>
                      </a:r>
                      <a:r>
                        <a:rPr lang="en-US" altLang="zh-TW" dirty="0"/>
                        <a:t>logits </a:t>
                      </a:r>
                      <a:r>
                        <a:rPr lang="zh-TW" altLang="en-US" dirty="0"/>
                        <a:t>來選動作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853622"/>
                  </a:ext>
                </a:extLst>
              </a:tr>
            </a:tbl>
          </a:graphicData>
        </a:graphic>
      </p:graphicFrame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C64580-B195-08F6-3A3E-5522C6628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98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A4402B-8804-66EA-7DBC-84828288D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流程圖說明</a:t>
            </a:r>
            <a:r>
              <a:rPr lang="en-US" altLang="zh-TW" dirty="0"/>
              <a:t>_</a:t>
            </a:r>
            <a:r>
              <a:rPr lang="zh-TW" altLang="en-US" dirty="0"/>
              <a:t>訓練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C5CE312-4D11-3EA9-3DC1-A1B35B364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7</a:t>
            </a:fld>
            <a:endParaRPr lang="zh-TW" altLang="en-US"/>
          </a:p>
        </p:txBody>
      </p:sp>
      <p:pic>
        <p:nvPicPr>
          <p:cNvPr id="14" name="內容版面配置區 13">
            <a:extLst>
              <a:ext uri="{FF2B5EF4-FFF2-40B4-BE49-F238E27FC236}">
                <a16:creationId xmlns:a16="http://schemas.microsoft.com/office/drawing/2014/main" id="{2F0110C5-314F-B12F-9934-8146ED1D07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300" y="1574006"/>
            <a:ext cx="5105400" cy="4267200"/>
          </a:xfrm>
        </p:spPr>
      </p:pic>
    </p:spTree>
    <p:extLst>
      <p:ext uri="{BB962C8B-B14F-4D97-AF65-F5344CB8AC3E}">
        <p14:creationId xmlns:p14="http://schemas.microsoft.com/office/powerpoint/2010/main" val="1053500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B2FF32-8F89-BFFA-DDEE-F14F1E09F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流程圖說明</a:t>
            </a:r>
            <a:r>
              <a:rPr lang="en-US" altLang="zh-TW" dirty="0"/>
              <a:t>_</a:t>
            </a:r>
            <a:r>
              <a:rPr lang="zh-TW" altLang="en-US" dirty="0"/>
              <a:t>推論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250F7200-7FBB-E489-81C9-5A726CACF2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612" y="1283494"/>
            <a:ext cx="4676775" cy="4848225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912E38F-C137-879D-3107-08A6A02B0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2410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B84C3F-4A4D-2C83-16CE-B3DF5422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744EC9-DC4E-EF80-5949-9AAC5D69F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功能驗收</a:t>
            </a:r>
            <a:endParaRPr lang="en-US" altLang="zh-TW" dirty="0"/>
          </a:p>
          <a:p>
            <a:pPr lvl="1"/>
            <a:r>
              <a:rPr lang="en-US" altLang="zh-TW" dirty="0"/>
              <a:t>1P/2P</a:t>
            </a:r>
            <a:r>
              <a:rPr lang="zh-TW" altLang="en-US" dirty="0"/>
              <a:t>使用</a:t>
            </a:r>
            <a:r>
              <a:rPr lang="en-US" altLang="zh-TW" dirty="0"/>
              <a:t>.pt</a:t>
            </a:r>
            <a:r>
              <a:rPr lang="zh-TW" altLang="en-US" dirty="0"/>
              <a:t>模型</a:t>
            </a:r>
            <a:endParaRPr lang="en-US" altLang="zh-TW" dirty="0"/>
          </a:p>
          <a:p>
            <a:pPr lvl="1"/>
            <a:r>
              <a:rPr lang="zh-TW" altLang="en-US" dirty="0"/>
              <a:t>基本功能</a:t>
            </a:r>
            <a:r>
              <a:rPr lang="en-US" altLang="zh-TW" dirty="0"/>
              <a:t>:1P/2P</a:t>
            </a:r>
            <a:r>
              <a:rPr lang="zh-TW" altLang="en-US" dirty="0"/>
              <a:t>在遊戲啟動後不會報錯跳出，且能進行發球與擊球</a:t>
            </a:r>
            <a:endParaRPr lang="en-US" altLang="zh-TW" dirty="0"/>
          </a:p>
          <a:p>
            <a:r>
              <a:rPr lang="zh-TW" altLang="en-US" dirty="0"/>
              <a:t>目標功能</a:t>
            </a:r>
            <a:endParaRPr lang="en-US" altLang="zh-TW" dirty="0"/>
          </a:p>
          <a:p>
            <a:pPr lvl="1"/>
            <a:r>
              <a:rPr lang="en-US" altLang="zh-TW" dirty="0"/>
              <a:t>1P/2P</a:t>
            </a:r>
            <a:r>
              <a:rPr lang="zh-TW" altLang="en-US" dirty="0"/>
              <a:t>能進行數回合對打或是在得分數上</a:t>
            </a:r>
            <a:r>
              <a:rPr lang="en-US" altLang="zh-TW" dirty="0"/>
              <a:t>55</a:t>
            </a:r>
            <a:r>
              <a:rPr lang="zh-TW" altLang="en-US" dirty="0"/>
              <a:t>開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pPr marL="457200" lvl="1" indent="0">
              <a:buNone/>
            </a:pP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45A9901-A197-EEB4-1DF4-A95456F4C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E6746-4B9B-4F4C-A03B-C24956263DDC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290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510_簡報範本.potx" id="{7555636D-B705-42EF-9DC8-3C04D7F75E29}" vid="{B06CFE22-9D52-4AEE-B755-1C1721328D03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B510_簡報範本</Template>
  <TotalTime>1356</TotalTime>
  <Words>456</Words>
  <Application>Microsoft Office PowerPoint</Application>
  <PresentationFormat>寬螢幕</PresentationFormat>
  <Paragraphs>103</Paragraphs>
  <Slides>11</Slides>
  <Notes>2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5" baseType="lpstr">
      <vt:lpstr>Arial</vt:lpstr>
      <vt:lpstr>Calibri</vt:lpstr>
      <vt:lpstr>Times New Roman</vt:lpstr>
      <vt:lpstr>Office 佈景主題</vt:lpstr>
      <vt:lpstr>1008 指定題乒乓球</vt:lpstr>
      <vt:lpstr>Outline</vt:lpstr>
      <vt:lpstr>系統規格</vt:lpstr>
      <vt:lpstr>系統拆解(Breakdown)</vt:lpstr>
      <vt:lpstr>API from train.py</vt:lpstr>
      <vt:lpstr>API from ml_play_pytorch_XP.py</vt:lpstr>
      <vt:lpstr>流程圖說明_訓練</vt:lpstr>
      <vt:lpstr>流程圖說明_推論</vt:lpstr>
      <vt:lpstr>驗收</vt:lpstr>
      <vt:lpstr>demo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0808 Weekly Meeting</dc:title>
  <dc:creator>鄭 彥禎</dc:creator>
  <cp:lastModifiedBy>B510</cp:lastModifiedBy>
  <cp:revision>54</cp:revision>
  <dcterms:created xsi:type="dcterms:W3CDTF">2024-07-10T10:41:46Z</dcterms:created>
  <dcterms:modified xsi:type="dcterms:W3CDTF">2026-01-08T04:56:36Z</dcterms:modified>
</cp:coreProperties>
</file>

<file path=docProps/ms-ppt-slide-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thumbnail.jpeg>
</file>